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48" r:id="rId2"/>
  </p:sldMasterIdLst>
  <p:notesMasterIdLst>
    <p:notesMasterId r:id="rId16"/>
  </p:notesMasterIdLst>
  <p:sldIdLst>
    <p:sldId id="258" r:id="rId3"/>
    <p:sldId id="267" r:id="rId4"/>
    <p:sldId id="268" r:id="rId5"/>
    <p:sldId id="273" r:id="rId6"/>
    <p:sldId id="269" r:id="rId7"/>
    <p:sldId id="270" r:id="rId8"/>
    <p:sldId id="274" r:id="rId9"/>
    <p:sldId id="275" r:id="rId10"/>
    <p:sldId id="276" r:id="rId11"/>
    <p:sldId id="277" r:id="rId12"/>
    <p:sldId id="278" r:id="rId13"/>
    <p:sldId id="279" r:id="rId14"/>
    <p:sldId id="272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0"/>
    <p:restoredTop sz="94638"/>
  </p:normalViewPr>
  <p:slideViewPr>
    <p:cSldViewPr>
      <p:cViewPr>
        <p:scale>
          <a:sx n="62" d="100"/>
          <a:sy n="62" d="100"/>
        </p:scale>
        <p:origin x="1352" y="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28DBB-46F2-4600-9FAD-83FD2EC30D0E}" type="datetimeFigureOut">
              <a:rPr lang="ko-KR" altLang="en-US" smtClean="0"/>
              <a:t>2024. 5. 27.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B2C00-461F-4167-9E37-93E3EEE915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01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2C00-461F-4167-9E37-93E3EEE915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6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2C00-461F-4167-9E37-93E3EEE915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5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B2C00-461F-4167-9E37-93E3EEE915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001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B827C-7B74-2652-1173-E84B9259D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0" y="4377531"/>
            <a:ext cx="15773400" cy="765969"/>
          </a:xfrm>
          <a:prstGeom prst="rect">
            <a:avLst/>
          </a:prstGeom>
        </p:spPr>
        <p:txBody>
          <a:bodyPr anchor="ctr" anchorCtr="0"/>
          <a:lstStyle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추가하려면 클릭하세요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8F858F01-F550-2C55-FD33-52FFF3A45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228600" y="9890342"/>
            <a:ext cx="1596025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2AD550D-1983-4391-A897-31D42BCD014D}" type="datetime1">
              <a:rPr lang="ko-KR" altLang="en-US" smtClean="0"/>
              <a:t>2024. 5. 27.</a:t>
            </a:fld>
            <a:endParaRPr lang="ko-KR" alt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5F55EA51-E3C3-B6DD-B7A1-199A022F36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57443" y="9642692"/>
            <a:ext cx="2746513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sz="1800" dirty="0"/>
              <a:t>tngkrshsh@korea.ac.kr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6861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A295997-AAB4-35A3-1768-A8EB0828B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" y="1257301"/>
            <a:ext cx="8382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8B002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5B6F6CF-9EC3-E3AF-EAB9-9D7F03D270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952501"/>
            <a:ext cx="83820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제목을 추가하려면 클릭하세요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02EC12F-680D-1D41-6507-5ABBF340E6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2019300"/>
            <a:ext cx="16992600" cy="7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본문을 추가하려면 클릭하세요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5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C124BB0-27A4-9DCC-B190-FE7920FDD6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85BC90-0C31-07B9-810E-9C2C0C959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76200" y="9890342"/>
            <a:ext cx="1596025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40E903B-275B-4172-BF9F-32C77A311E84}" type="datetime1">
              <a:rPr lang="ko-KR" altLang="en-US" smtClean="0"/>
              <a:t>2024. 5. 27.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273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532D3C-4BE9-E0F2-B74E-264770A25D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93891" cy="10287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1273175"/>
            <a:ext cx="647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8B002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93EBD-37C7-38F8-213A-B2BC8BDC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Pixel </a:t>
            </a:r>
            <a:r>
              <a:rPr lang="ko-KR" altLang="en-US" dirty="0"/>
              <a:t>히스토그램 </a:t>
            </a:r>
            <a:r>
              <a:rPr lang="en-US" altLang="ko-KR" dirty="0"/>
              <a:t>/</a:t>
            </a:r>
            <a:r>
              <a:rPr lang="ko-KR" altLang="en-US" dirty="0"/>
              <a:t> 기타 학습 내용  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642E82-AE87-27A7-A610-B30082E02C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13613E-731A-4D12-8928-7A6D20F87277}" type="datetime1">
              <a:rPr lang="ko-KR" altLang="en-US" smtClean="0"/>
              <a:t>2024. 5. 27.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44050-EDFA-764F-EE18-36A84BB324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1" y="9642692"/>
            <a:ext cx="3163956" cy="914400"/>
          </a:xfrm>
          <a:prstGeom prst="rect">
            <a:avLst/>
          </a:prstGeom>
        </p:spPr>
        <p:txBody>
          <a:bodyPr/>
          <a:lstStyle/>
          <a:p>
            <a:r>
              <a:rPr lang="en-US" altLang="ko-KR" sz="1800" dirty="0"/>
              <a:t>Mail	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6529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A5AB4C-A741-2A29-CAC9-050B89C9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11CC6-3C5C-4ECB-5758-0DE433E0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200" dirty="0"/>
              <a:t>7bit gray </a:t>
            </a:r>
            <a:r>
              <a:rPr lang="ko-KR" altLang="en-US" sz="3200" dirty="0"/>
              <a:t>변환</a:t>
            </a:r>
            <a:endParaRPr lang="en-US" altLang="ko-KR" sz="32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447F2-8941-37A3-B5F0-FAA80372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/>
              <a:t>단순 </a:t>
            </a:r>
            <a:r>
              <a:rPr lang="en-US" altLang="ko-KR" b="1" dirty="0"/>
              <a:t>7</a:t>
            </a:r>
            <a:r>
              <a:rPr lang="ko-KR" altLang="en-US" b="1" dirty="0"/>
              <a:t>비트 변환 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/>
              <a:t>shift </a:t>
            </a:r>
            <a:r>
              <a:rPr lang="ko-KR" altLang="en-US" b="1" dirty="0"/>
              <a:t>연산 </a:t>
            </a:r>
            <a:r>
              <a:rPr lang="en-US" altLang="ko-KR" b="1" dirty="0"/>
              <a:t>)</a:t>
            </a:r>
            <a:endParaRPr lang="en" altLang="ko-KR" b="1" dirty="0"/>
          </a:p>
        </p:txBody>
      </p:sp>
      <p:pic>
        <p:nvPicPr>
          <p:cNvPr id="9" name="그림 8" descr="텍스트, 스크린샷, 사진 액자, 흑백이(가) 표시된 사진&#10;&#10;자동 생성된 설명">
            <a:extLst>
              <a:ext uri="{FF2B5EF4-FFF2-40B4-BE49-F238E27FC236}">
                <a16:creationId xmlns:a16="http://schemas.microsoft.com/office/drawing/2014/main" id="{FAF26669-57BE-3220-88AC-7855B116F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84" y="3496292"/>
            <a:ext cx="7772400" cy="5620999"/>
          </a:xfrm>
          <a:prstGeom prst="rect">
            <a:avLst/>
          </a:prstGeom>
        </p:spPr>
      </p:pic>
      <p:pic>
        <p:nvPicPr>
          <p:cNvPr id="6" name="그림 5" descr="텍스트, 스크린샷, 흑백, 흑백 사진이(가) 표시된 사진&#10;&#10;자동 생성된 설명">
            <a:extLst>
              <a:ext uri="{FF2B5EF4-FFF2-40B4-BE49-F238E27FC236}">
                <a16:creationId xmlns:a16="http://schemas.microsoft.com/office/drawing/2014/main" id="{885F4E99-F29D-4B95-25A8-1A05BF437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1" y="3452000"/>
            <a:ext cx="7772400" cy="570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74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A5AB4C-A741-2A29-CAC9-050B89C9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11CC6-3C5C-4ECB-5758-0DE433E0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200" dirty="0"/>
              <a:t>7bit gray </a:t>
            </a:r>
            <a:r>
              <a:rPr lang="ko-KR" altLang="en-US" sz="3200" dirty="0"/>
              <a:t>변환</a:t>
            </a:r>
            <a:endParaRPr lang="en-US" altLang="ko-KR" sz="32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447F2-8941-37A3-B5F0-FAA80372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/>
              <a:t>전달 받은 코드 분석 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/>
              <a:t>proposed method )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최소값과의 입력 값의 차이 * </a:t>
            </a:r>
            <a:r>
              <a:rPr lang="en-US" altLang="ko-KR" dirty="0"/>
              <a:t>(</a:t>
            </a:r>
            <a:r>
              <a:rPr lang="ko-KR" altLang="en-US" dirty="0"/>
              <a:t> 출력 값의 </a:t>
            </a:r>
            <a:r>
              <a:rPr lang="en-US" altLang="ko-KR" dirty="0"/>
              <a:t>max-min /</a:t>
            </a:r>
            <a:r>
              <a:rPr lang="ko-KR" altLang="en-US" dirty="0"/>
              <a:t> 입력 값의 </a:t>
            </a:r>
            <a:r>
              <a:rPr lang="en-US" altLang="ko-KR" dirty="0"/>
              <a:t>max-min ) + </a:t>
            </a:r>
            <a:r>
              <a:rPr lang="ko-KR" altLang="en-US" dirty="0"/>
              <a:t>출력 최소값 </a:t>
            </a:r>
            <a:r>
              <a:rPr lang="en-US" altLang="ko-KR" b="1" dirty="0"/>
              <a:t>-&gt;</a:t>
            </a:r>
            <a:r>
              <a:rPr lang="ko-KR" altLang="en-US" b="1" dirty="0"/>
              <a:t> 원하는 출력 범위로 선형 변환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" altLang="ko-KR" dirty="0" err="1"/>
              <a:t>log_transform</a:t>
            </a:r>
            <a:r>
              <a:rPr lang="en" altLang="ko-KR" dirty="0"/>
              <a:t> </a:t>
            </a:r>
            <a:r>
              <a:rPr lang="ko-KR" altLang="en-US" dirty="0"/>
              <a:t>함수는 로그 변환을 사용하여 이미지의 대비를 개선하기 위해 사용됨</a:t>
            </a:r>
            <a:r>
              <a:rPr lang="en-US" altLang="ko-KR" dirty="0"/>
              <a:t>, </a:t>
            </a:r>
            <a:r>
              <a:rPr lang="ko-KR" altLang="en-US" dirty="0"/>
              <a:t>기본 식 </a:t>
            </a:r>
            <a:r>
              <a:rPr lang="en" altLang="ko-KR" dirty="0"/>
              <a:t>S = </a:t>
            </a:r>
            <a:r>
              <a:rPr lang="ko-KR" altLang="en-US" dirty="0"/>
              <a:t>상수</a:t>
            </a:r>
            <a:r>
              <a:rPr lang="en-US" altLang="ko-KR" dirty="0"/>
              <a:t>c</a:t>
            </a:r>
            <a:r>
              <a:rPr lang="en" altLang="ko-KR" dirty="0"/>
              <a:t> </a:t>
            </a:r>
            <a:r>
              <a:rPr lang="ko-KR" altLang="en-US" dirty="0"/>
              <a:t>*</a:t>
            </a:r>
            <a:r>
              <a:rPr lang="en" altLang="ko-KR" dirty="0"/>
              <a:t> log(1 + </a:t>
            </a:r>
            <a:r>
              <a:rPr lang="ko-KR" altLang="en-US" dirty="0" err="1"/>
              <a:t>입력값</a:t>
            </a:r>
            <a:r>
              <a:rPr lang="en" altLang="ko-KR" dirty="0"/>
              <a:t>) </a:t>
            </a:r>
          </a:p>
          <a:p>
            <a:r>
              <a:rPr lang="en" altLang="ko-KR" dirty="0"/>
              <a:t>-&gt; </a:t>
            </a:r>
            <a:r>
              <a:rPr lang="ko-KR" altLang="en-US" dirty="0"/>
              <a:t>상수 </a:t>
            </a:r>
            <a:r>
              <a:rPr lang="en-US" altLang="ko-KR" dirty="0"/>
              <a:t>c = 255 / log(1 + 255)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0~255</a:t>
            </a:r>
            <a:r>
              <a:rPr lang="ko-KR" altLang="en-US" dirty="0"/>
              <a:t> 조정</a:t>
            </a:r>
            <a:endParaRPr lang="en" altLang="ko-KR" dirty="0"/>
          </a:p>
          <a:p>
            <a:endParaRPr lang="en" altLang="ko-KR" dirty="0"/>
          </a:p>
          <a:p>
            <a:endParaRPr lang="en" altLang="ko-KR" dirty="0"/>
          </a:p>
          <a:p>
            <a:r>
              <a:rPr lang="en" altLang="ko-KR" dirty="0"/>
              <a:t>														</a:t>
            </a:r>
            <a:r>
              <a:rPr lang="en-US" altLang="ko-KR" dirty="0"/>
              <a:t>-&gt;</a:t>
            </a:r>
            <a:r>
              <a:rPr lang="ko-KR" altLang="en-US" dirty="0"/>
              <a:t> 전체 픽셀 순회하며 </a:t>
            </a:r>
            <a:endParaRPr lang="en-US" altLang="ko-KR" dirty="0"/>
          </a:p>
          <a:p>
            <a:r>
              <a:rPr lang="en-US" altLang="ko-KR" dirty="0"/>
              <a:t>         														    </a:t>
            </a:r>
            <a:r>
              <a:rPr lang="ko-KR" altLang="en-US" dirty="0"/>
              <a:t>로그 변환 후 선형 변환</a:t>
            </a:r>
            <a:endParaRPr lang="en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B71C9F-9C70-30C0-E470-4472CE83A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4" y="2628900"/>
            <a:ext cx="7772400" cy="7181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E0771B-23C4-94D8-6DBA-2917D1744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4" y="3848100"/>
            <a:ext cx="7658100" cy="800100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7A1FF7C-B694-4BCA-581C-219CBC26F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594965"/>
            <a:ext cx="11983053" cy="427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A5AB4C-A741-2A29-CAC9-050B89C9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11CC6-3C5C-4ECB-5758-0DE433E0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200" dirty="0"/>
              <a:t>7bit gray </a:t>
            </a:r>
            <a:r>
              <a:rPr lang="ko-KR" altLang="en-US" sz="3200" dirty="0"/>
              <a:t>변환</a:t>
            </a:r>
            <a:endParaRPr lang="en-US" altLang="ko-KR" sz="32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447F2-8941-37A3-B5F0-FAA80372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/>
              <a:t>전달 받은 코드 분석 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/>
              <a:t>simple method )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Bit shift</a:t>
            </a:r>
            <a:r>
              <a:rPr lang="ko-KR" altLang="en-US" dirty="0"/>
              <a:t>로 </a:t>
            </a:r>
            <a:r>
              <a:rPr lang="en-US" altLang="ko-KR" dirty="0"/>
              <a:t>7bit</a:t>
            </a:r>
            <a:r>
              <a:rPr lang="ko-KR" altLang="en-US" dirty="0"/>
              <a:t> 변환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127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후 </a:t>
            </a:r>
            <a:r>
              <a:rPr lang="en-US" altLang="ko-KR" dirty="0"/>
              <a:t>int</a:t>
            </a:r>
            <a:r>
              <a:rPr lang="ko-KR" altLang="en-US" dirty="0"/>
              <a:t>로 변환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64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191</a:t>
            </a:r>
            <a:r>
              <a:rPr lang="ko-KR" altLang="en-US" dirty="0"/>
              <a:t>의 범위를 맞추기 위해 </a:t>
            </a:r>
            <a:r>
              <a:rPr lang="en-US" altLang="ko-KR" dirty="0"/>
              <a:t>+64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F2058D-8F5C-C2E6-3518-F96F41900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28900"/>
            <a:ext cx="655982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A5AB4C-A741-2A29-CAC9-050B89C9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11CC6-3C5C-4ECB-5758-0DE433E0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200" dirty="0"/>
              <a:t>기타 학습 내용 </a:t>
            </a:r>
            <a:r>
              <a:rPr lang="en-US" altLang="ko-KR" sz="3200" dirty="0"/>
              <a:t>(</a:t>
            </a:r>
            <a:r>
              <a:rPr lang="ko-KR" altLang="en-US" sz="3200" dirty="0"/>
              <a:t> 기초 용어 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447F2-8941-37A3-B5F0-FAA80372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Pooling</a:t>
            </a: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EA4C8A8-2C52-A2E5-2EB2-CC0A96CA8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87358"/>
            <a:ext cx="8862889" cy="6242341"/>
          </a:xfrm>
          <a:prstGeom prst="rect">
            <a:avLst/>
          </a:prstGeom>
        </p:spPr>
      </p:pic>
      <p:pic>
        <p:nvPicPr>
          <p:cNvPr id="10" name="그림 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73300DA8-42E2-AA55-CE9C-7BACA6124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345" y="3032493"/>
            <a:ext cx="7772400" cy="55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0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BD798-C7F4-207A-93AF-AEA1B1095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CE5EFA-B499-3A3D-548D-078119470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Pixel</a:t>
            </a:r>
            <a:r>
              <a:rPr lang="ko-KR" altLang="en-US" sz="2400" dirty="0"/>
              <a:t> 정보 히스토그램 그리기 </a:t>
            </a:r>
            <a:r>
              <a:rPr lang="en-US" altLang="ko-KR" sz="2400" dirty="0"/>
              <a:t>(</a:t>
            </a:r>
            <a:r>
              <a:rPr lang="ko-KR" altLang="en-US" sz="2400" dirty="0"/>
              <a:t> </a:t>
            </a:r>
            <a:r>
              <a:rPr lang="en-US" altLang="ko-KR" sz="2400" dirty="0"/>
              <a:t>Color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Pxiel</a:t>
            </a:r>
            <a:r>
              <a:rPr lang="en-US" altLang="ko-KR" sz="2400" dirty="0"/>
              <a:t> </a:t>
            </a:r>
            <a:r>
              <a:rPr lang="ko-KR" altLang="en-US" sz="2400" dirty="0"/>
              <a:t>정보 히스토그램 그리기 </a:t>
            </a:r>
            <a:r>
              <a:rPr lang="en-US" altLang="ko-KR" sz="2400" dirty="0"/>
              <a:t>( Gray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Sharpening &amp; </a:t>
            </a:r>
            <a:r>
              <a:rPr lang="ko-KR" altLang="en-US" sz="2400" dirty="0"/>
              <a:t>평탄화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7bit gray </a:t>
            </a:r>
            <a:r>
              <a:rPr lang="ko-KR" altLang="en-US" sz="2400" dirty="0"/>
              <a:t>변환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Pooling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2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6DFD56-E21A-A155-16E9-5468B6EC7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2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A5AB4C-A741-2A29-CAC9-050B89C9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11CC6-3C5C-4ECB-5758-0DE433E0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200" dirty="0"/>
              <a:t>Pixel</a:t>
            </a:r>
            <a:r>
              <a:rPr lang="ko-KR" altLang="en-US" sz="3200" dirty="0"/>
              <a:t> 정보 히스토그램 그리기 </a:t>
            </a:r>
            <a:r>
              <a:rPr lang="en-US" altLang="ko-KR" sz="3200" dirty="0"/>
              <a:t>(</a:t>
            </a:r>
            <a:r>
              <a:rPr lang="ko-KR" altLang="en-US" sz="3200" dirty="0"/>
              <a:t> </a:t>
            </a:r>
            <a:r>
              <a:rPr lang="en-US" altLang="ko-KR" sz="3200" dirty="0"/>
              <a:t>Color 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447F2-8941-37A3-B5F0-FAA80372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RGB</a:t>
            </a:r>
            <a:r>
              <a:rPr lang="ko-KR" altLang="en-US" b="1" dirty="0"/>
              <a:t> 채널 분리</a:t>
            </a:r>
            <a:r>
              <a:rPr lang="en-US" altLang="ko-KR" b="1" dirty="0"/>
              <a:t> (</a:t>
            </a:r>
            <a:r>
              <a:rPr lang="ko-KR" altLang="en-US" b="1" dirty="0"/>
              <a:t> 컬러 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7" name="그림 6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00637B0-04E1-D97F-DC7B-01549D74E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022600"/>
            <a:ext cx="7696200" cy="5613400"/>
          </a:xfrm>
          <a:prstGeom prst="rect">
            <a:avLst/>
          </a:prstGeom>
        </p:spPr>
      </p:pic>
      <p:pic>
        <p:nvPicPr>
          <p:cNvPr id="9" name="그림 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055131F-2600-2998-EE93-05D411070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072527"/>
            <a:ext cx="7772400" cy="55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1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A5AB4C-A741-2A29-CAC9-050B89C9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11CC6-3C5C-4ECB-5758-0DE433E0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200" dirty="0" err="1"/>
              <a:t>Pxiel</a:t>
            </a:r>
            <a:r>
              <a:rPr lang="en-US" altLang="ko-KR" sz="3200" dirty="0"/>
              <a:t> </a:t>
            </a:r>
            <a:r>
              <a:rPr lang="ko-KR" altLang="en-US" sz="3200" dirty="0"/>
              <a:t>정보 히스토그램 그리기 </a:t>
            </a:r>
            <a:r>
              <a:rPr lang="en-US" altLang="ko-KR" sz="3200" dirty="0"/>
              <a:t>( Gray 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447F2-8941-37A3-B5F0-FAA80372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RGB</a:t>
            </a:r>
            <a:r>
              <a:rPr lang="ko-KR" altLang="en-US" b="1" dirty="0"/>
              <a:t> 채널 분리 </a:t>
            </a:r>
            <a:r>
              <a:rPr lang="en-US" altLang="ko-KR" b="1" dirty="0"/>
              <a:t>(</a:t>
            </a:r>
            <a:r>
              <a:rPr lang="ko-KR" altLang="en-US" b="1" dirty="0"/>
              <a:t> 흑백 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이전에 실험했던 것과 달리 휴대폰으로 흑백 변환한 영상을 </a:t>
            </a:r>
            <a:r>
              <a:rPr lang="en-US" altLang="ko-KR" dirty="0"/>
              <a:t>RGB</a:t>
            </a:r>
            <a:r>
              <a:rPr lang="ko-KR" altLang="en-US" dirty="0"/>
              <a:t> 분리했을 때는 채널 별로 동일한 </a:t>
            </a:r>
            <a:r>
              <a:rPr lang="en-US" altLang="ko-KR" dirty="0"/>
              <a:t>Pixel </a:t>
            </a:r>
            <a:r>
              <a:rPr lang="ko-KR" altLang="en-US" dirty="0"/>
              <a:t>값을 가지는 것을 확인함</a:t>
            </a:r>
            <a:endParaRPr lang="en-US" altLang="ko-KR" dirty="0"/>
          </a:p>
          <a:p>
            <a:r>
              <a:rPr lang="en-US" altLang="ko-KR" dirty="0"/>
              <a:t>Gray </a:t>
            </a:r>
            <a:r>
              <a:rPr lang="ko-KR" altLang="en-US" dirty="0"/>
              <a:t>변환 시에 사용되는 </a:t>
            </a:r>
            <a:r>
              <a:rPr lang="en-US" altLang="ko-KR" dirty="0"/>
              <a:t>method</a:t>
            </a:r>
            <a:r>
              <a:rPr lang="ko-KR" altLang="en-US" dirty="0" err="1"/>
              <a:t>에</a:t>
            </a:r>
            <a:r>
              <a:rPr lang="ko-KR" altLang="en-US" dirty="0"/>
              <a:t> 따라 약간의 차이가 있는 것으로 보임</a:t>
            </a:r>
            <a:endParaRPr lang="en-US" altLang="ko-KR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1B50B94-5630-59FD-F8B3-903672E8E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95700"/>
            <a:ext cx="7150100" cy="5118100"/>
          </a:xfrm>
          <a:prstGeom prst="rect">
            <a:avLst/>
          </a:prstGeom>
        </p:spPr>
      </p:pic>
      <p:pic>
        <p:nvPicPr>
          <p:cNvPr id="8" name="그림 7" descr="텍스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BE3EBD9A-2382-4FE9-0639-A8991C6E2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3287712"/>
            <a:ext cx="67818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9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A5AB4C-A741-2A29-CAC9-050B89C9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11CC6-3C5C-4ECB-5758-0DE433E0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200" dirty="0" err="1"/>
              <a:t>Pxiel</a:t>
            </a:r>
            <a:r>
              <a:rPr lang="en-US" altLang="ko-KR" sz="3200" dirty="0"/>
              <a:t> </a:t>
            </a:r>
            <a:r>
              <a:rPr lang="ko-KR" altLang="en-US" sz="3200" dirty="0"/>
              <a:t>정보 히스토그램 그리기 </a:t>
            </a:r>
            <a:r>
              <a:rPr lang="en-US" altLang="ko-KR" sz="3200" dirty="0"/>
              <a:t>( Gray 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447F2-8941-37A3-B5F0-FAA80372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Gray scale</a:t>
            </a:r>
          </a:p>
        </p:txBody>
      </p:sp>
      <p:pic>
        <p:nvPicPr>
          <p:cNvPr id="7" name="그림 6" descr="텍스트, 스크린샷, 흑백이(가) 표시된 사진&#10;&#10;자동 생성된 설명">
            <a:extLst>
              <a:ext uri="{FF2B5EF4-FFF2-40B4-BE49-F238E27FC236}">
                <a16:creationId xmlns:a16="http://schemas.microsoft.com/office/drawing/2014/main" id="{1E459DC3-5B0D-4799-FAA4-ABC6EEBB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27475"/>
            <a:ext cx="7772400" cy="5603649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0F290DA-8805-94F9-D241-9435F2B9F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71" y="3093037"/>
            <a:ext cx="7772400" cy="54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A5AB4C-A741-2A29-CAC9-050B89C9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11CC6-3C5C-4ECB-5758-0DE433E0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200" dirty="0"/>
              <a:t>Sharpening &amp; </a:t>
            </a:r>
            <a:r>
              <a:rPr lang="ko-KR" altLang="en-US" sz="3200" dirty="0"/>
              <a:t>평탄화</a:t>
            </a:r>
            <a:endParaRPr lang="en-US" altLang="ko-KR" sz="32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447F2-8941-37A3-B5F0-FAA80372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R" b="1" dirty="0"/>
              <a:t>sharpening filter</a:t>
            </a:r>
          </a:p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[[-1, -1, -1], [-1, 9, -1], [-1, -1, -1]]</a:t>
            </a:r>
            <a:r>
              <a:rPr lang="ko-KR" altLang="en-US" dirty="0"/>
              <a:t>                                                            </a:t>
            </a: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[[0, -1, 0], [-1, 5, -1], [0, -1, 0]]</a:t>
            </a:r>
            <a:endParaRPr lang="en-US" altLang="ko-KR" b="1" dirty="0"/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2FC87DE-0B30-8E95-CC58-CB18ABB45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90900"/>
            <a:ext cx="7772400" cy="5449329"/>
          </a:xfrm>
          <a:prstGeom prst="rect">
            <a:avLst/>
          </a:prstGeom>
        </p:spPr>
      </p:pic>
      <p:pic>
        <p:nvPicPr>
          <p:cNvPr id="10" name="그림 9" descr="텍스트, 스크린샷, 사진 액자, 모노크롬이(가) 표시된 사진&#10;&#10;자동 생성된 설명">
            <a:extLst>
              <a:ext uri="{FF2B5EF4-FFF2-40B4-BE49-F238E27FC236}">
                <a16:creationId xmlns:a16="http://schemas.microsoft.com/office/drawing/2014/main" id="{8A2C7D34-1111-67EE-29FE-94F4F8AB8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390900"/>
            <a:ext cx="7772400" cy="57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5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A5AB4C-A741-2A29-CAC9-050B89C9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11CC6-3C5C-4ECB-5758-0DE433E0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200" dirty="0"/>
              <a:t>Sharpening &amp; </a:t>
            </a:r>
            <a:r>
              <a:rPr lang="ko-KR" altLang="en-US" sz="3200" dirty="0"/>
              <a:t>평탄화</a:t>
            </a:r>
            <a:endParaRPr lang="en-US" altLang="ko-KR" sz="32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447F2-8941-37A3-B5F0-FAA80372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R" b="1" dirty="0"/>
              <a:t>sharpening filter</a:t>
            </a:r>
            <a:r>
              <a:rPr lang="ko-KR" altLang="en-US" b="1" dirty="0"/>
              <a:t> </a:t>
            </a:r>
            <a:r>
              <a:rPr lang="en-US" altLang="ko-KR" b="1" dirty="0"/>
              <a:t>&amp;</a:t>
            </a:r>
            <a:r>
              <a:rPr lang="ko-KR" altLang="en-US" b="1" dirty="0"/>
              <a:t> </a:t>
            </a:r>
            <a:r>
              <a:rPr lang="en" altLang="ko-KR" b="1" dirty="0"/>
              <a:t>cv2.equalizeHist</a:t>
            </a:r>
          </a:p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" altLang="ko-KR" dirty="0"/>
              <a:t>sharpening → </a:t>
            </a:r>
            <a:r>
              <a:rPr lang="en" altLang="ko-KR" dirty="0" err="1"/>
              <a:t>equalizeHist</a:t>
            </a:r>
            <a:r>
              <a:rPr lang="ko-KR" altLang="en-US" dirty="0"/>
              <a:t>                                                                    </a:t>
            </a: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" altLang="ko-KR" dirty="0" err="1"/>
              <a:t>equalizeHist</a:t>
            </a:r>
            <a:r>
              <a:rPr lang="en" altLang="ko-KR" dirty="0"/>
              <a:t> → sharpening</a:t>
            </a:r>
            <a:endParaRPr lang="en-US" altLang="ko-KR" b="1" dirty="0"/>
          </a:p>
        </p:txBody>
      </p:sp>
      <p:pic>
        <p:nvPicPr>
          <p:cNvPr id="6" name="그림 5" descr="텍스트, 스크린샷, 사진 액자이(가) 표시된 사진&#10;&#10;자동 생성된 설명">
            <a:extLst>
              <a:ext uri="{FF2B5EF4-FFF2-40B4-BE49-F238E27FC236}">
                <a16:creationId xmlns:a16="http://schemas.microsoft.com/office/drawing/2014/main" id="{E999EE5D-96A2-830D-3D18-99BC28F0B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5300"/>
            <a:ext cx="7772400" cy="5508000"/>
          </a:xfrm>
          <a:prstGeom prst="rect">
            <a:avLst/>
          </a:prstGeom>
        </p:spPr>
      </p:pic>
      <p:pic>
        <p:nvPicPr>
          <p:cNvPr id="9" name="그림 8" descr="텍스트, 스크린샷, 사진 액자이(가) 표시된 사진&#10;&#10;자동 생성된 설명">
            <a:extLst>
              <a:ext uri="{FF2B5EF4-FFF2-40B4-BE49-F238E27FC236}">
                <a16:creationId xmlns:a16="http://schemas.microsoft.com/office/drawing/2014/main" id="{3BA537C3-C17D-9F04-8568-605ED68F2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29" y="3057982"/>
            <a:ext cx="7772400" cy="57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2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A5AB4C-A741-2A29-CAC9-050B89C9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11CC6-3C5C-4ECB-5758-0DE433E0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200" dirty="0"/>
              <a:t>Sharpening &amp; </a:t>
            </a:r>
            <a:r>
              <a:rPr lang="ko-KR" altLang="en-US" sz="3200" dirty="0"/>
              <a:t>평탄화</a:t>
            </a:r>
            <a:endParaRPr lang="en-US" altLang="ko-KR" sz="32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447F2-8941-37A3-B5F0-FAA80372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R" b="1" dirty="0"/>
              <a:t>sharpening filter</a:t>
            </a:r>
            <a:r>
              <a:rPr lang="ko-KR" altLang="en-US" b="1" dirty="0"/>
              <a:t> </a:t>
            </a:r>
            <a:r>
              <a:rPr lang="en-US" altLang="ko-KR" b="1" dirty="0"/>
              <a:t>&amp;</a:t>
            </a:r>
            <a:r>
              <a:rPr lang="ko-KR" altLang="en-US" b="1" dirty="0"/>
              <a:t> </a:t>
            </a:r>
            <a:r>
              <a:rPr lang="en-US" altLang="ko-KR" b="1" dirty="0"/>
              <a:t>CLAHE</a:t>
            </a:r>
          </a:p>
          <a:p>
            <a:r>
              <a:rPr lang="ko-KR" altLang="en-US" dirty="0"/>
              <a:t>평탄화 적용 시 너무 밝아져 경계선을 알아보기 어려운 경우 많음 → </a:t>
            </a:r>
            <a:r>
              <a:rPr lang="ko-KR" altLang="en-US" b="1" dirty="0"/>
              <a:t>이미지를 일정한 영역</a:t>
            </a:r>
            <a:r>
              <a:rPr lang="en-US" altLang="ko-KR" b="1" dirty="0"/>
              <a:t>(</a:t>
            </a:r>
            <a:r>
              <a:rPr lang="ko-KR" altLang="en-US" b="1" dirty="0"/>
              <a:t>아래 코드에서 </a:t>
            </a:r>
            <a:r>
              <a:rPr lang="en" altLang="ko-KR" b="1" dirty="0" err="1"/>
              <a:t>tileGridSize</a:t>
            </a:r>
            <a:r>
              <a:rPr lang="en" altLang="ko-KR" b="1" dirty="0"/>
              <a:t> </a:t>
            </a:r>
            <a:r>
              <a:rPr lang="ko-KR" altLang="en-US" b="1" dirty="0"/>
              <a:t>파라미터</a:t>
            </a:r>
            <a:r>
              <a:rPr lang="en-US" altLang="ko-KR" b="1" dirty="0"/>
              <a:t>)</a:t>
            </a:r>
            <a:r>
              <a:rPr lang="ko-KR" altLang="en-US" b="1" dirty="0" err="1"/>
              <a:t>으로</a:t>
            </a:r>
            <a:r>
              <a:rPr lang="ko-KR" altLang="en-US" b="1" dirty="0"/>
              <a:t> 나누어 평탄화를 적용</a:t>
            </a:r>
            <a:endParaRPr lang="ko-KR" altLang="en-US" dirty="0"/>
          </a:p>
          <a:p>
            <a:r>
              <a:rPr lang="ko-KR" altLang="en-US" dirty="0"/>
              <a:t>그렇게 해도 일정한 영역 내에서 극단적으로 어둡거나 밝은 부분이 있으면 노이즈가 생겨 원하는 결과를 얻을 수 없음 → </a:t>
            </a:r>
            <a:r>
              <a:rPr lang="ko-KR" altLang="en-US" b="1" dirty="0"/>
              <a:t>어떤 영역이든 지정된 제한 값</a:t>
            </a:r>
            <a:r>
              <a:rPr lang="en-US" altLang="ko-KR" b="1" dirty="0"/>
              <a:t>(</a:t>
            </a:r>
            <a:r>
              <a:rPr lang="ko-KR" altLang="en-US" b="1" dirty="0"/>
              <a:t>아래 코드에서 </a:t>
            </a:r>
            <a:r>
              <a:rPr lang="en" altLang="ko-KR" b="1" dirty="0" err="1"/>
              <a:t>clipLimit</a:t>
            </a:r>
            <a:r>
              <a:rPr lang="en" altLang="ko-KR" b="1" dirty="0"/>
              <a:t> </a:t>
            </a:r>
            <a:r>
              <a:rPr lang="ko-KR" altLang="en-US" b="1" dirty="0"/>
              <a:t>파라미터</a:t>
            </a:r>
            <a:r>
              <a:rPr lang="en-US" altLang="ko-KR" b="1" dirty="0"/>
              <a:t>)</a:t>
            </a:r>
            <a:r>
              <a:rPr lang="ko-KR" altLang="en-US" b="1" dirty="0"/>
              <a:t>을 넘으면 그 픽셀은 다른 영역에 균일하게 배분하여 적용하는 평탄화 방식</a:t>
            </a:r>
            <a:endParaRPr lang="ko-KR" altLang="en-US" dirty="0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A4E201F-34E4-6395-BCAE-8B36E5CF3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88266"/>
            <a:ext cx="12115800" cy="30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1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A5AB4C-A741-2A29-CAC9-050B89C9E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11CC6-3C5C-4ECB-5758-0DE433E01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3200" dirty="0"/>
              <a:t>Sharpening &amp; </a:t>
            </a:r>
            <a:r>
              <a:rPr lang="ko-KR" altLang="en-US" sz="3200" dirty="0"/>
              <a:t>평탄화</a:t>
            </a:r>
            <a:endParaRPr lang="en-US" altLang="ko-KR" sz="32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447F2-8941-37A3-B5F0-FAA80372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R" b="1" dirty="0"/>
              <a:t>sharpening filter</a:t>
            </a:r>
            <a:r>
              <a:rPr lang="ko-KR" altLang="en-US" b="1" dirty="0"/>
              <a:t> </a:t>
            </a:r>
            <a:r>
              <a:rPr lang="en-US" altLang="ko-KR" b="1" dirty="0"/>
              <a:t>&amp;</a:t>
            </a:r>
            <a:r>
              <a:rPr lang="ko-KR" altLang="en-US" b="1" dirty="0"/>
              <a:t> </a:t>
            </a:r>
            <a:r>
              <a:rPr lang="en-US" altLang="ko-KR" b="1" dirty="0"/>
              <a:t>CLAHE</a:t>
            </a:r>
          </a:p>
          <a:p>
            <a:endParaRPr lang="en" altLang="ko-KR" b="1" dirty="0"/>
          </a:p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" altLang="ko-KR" dirty="0"/>
              <a:t>sharpening → CLAHE1     </a:t>
            </a:r>
            <a:r>
              <a:rPr lang="ko-KR" altLang="en-US" dirty="0"/>
              <a:t>                                                            </a:t>
            </a:r>
            <a:r>
              <a:rPr lang="en-US" altLang="ko-KR" dirty="0"/>
              <a:t>      2.</a:t>
            </a:r>
            <a:r>
              <a:rPr lang="ko-KR" altLang="en-US" dirty="0"/>
              <a:t> </a:t>
            </a:r>
            <a:r>
              <a:rPr lang="en" altLang="ko-KR" dirty="0"/>
              <a:t>CLAHE1 → sharpening</a:t>
            </a:r>
            <a:endParaRPr lang="en-US" altLang="ko-KR" b="1" dirty="0"/>
          </a:p>
        </p:txBody>
      </p:sp>
      <p:pic>
        <p:nvPicPr>
          <p:cNvPr id="7" name="그림 6" descr="텍스트, 흑백, 모노크롬이(가) 표시된 사진&#10;&#10;자동 생성된 설명">
            <a:extLst>
              <a:ext uri="{FF2B5EF4-FFF2-40B4-BE49-F238E27FC236}">
                <a16:creationId xmlns:a16="http://schemas.microsoft.com/office/drawing/2014/main" id="{4FACFF98-8958-F1E3-CAF4-D1E9E0FD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467100"/>
            <a:ext cx="7772400" cy="5515109"/>
          </a:xfrm>
          <a:prstGeom prst="rect">
            <a:avLst/>
          </a:prstGeom>
        </p:spPr>
      </p:pic>
      <p:pic>
        <p:nvPicPr>
          <p:cNvPr id="9" name="그림 8" descr="텍스트, 스크린샷, 사진 액자, 흑백이(가) 표시된 사진&#10;&#10;자동 생성된 설명">
            <a:extLst>
              <a:ext uri="{FF2B5EF4-FFF2-40B4-BE49-F238E27FC236}">
                <a16:creationId xmlns:a16="http://schemas.microsoft.com/office/drawing/2014/main" id="{FAF26669-57BE-3220-88AC-7855B116F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84" y="3496292"/>
            <a:ext cx="7772400" cy="56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7032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446</Words>
  <Application>Microsoft Macintosh PowerPoint</Application>
  <PresentationFormat>사용자 지정</PresentationFormat>
  <Paragraphs>73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Microsoft GothicNeo</vt:lpstr>
      <vt:lpstr>Arial</vt:lpstr>
      <vt:lpstr>Wingdings</vt:lpstr>
      <vt:lpstr>디자인 사용자 지정</vt:lpstr>
      <vt:lpstr>Office Theme</vt:lpstr>
      <vt:lpstr>Pixel 히스토그램 / 기타 학습 내용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YOLOv7-Tiny 실험결과</dc:title>
  <dc:creator>officegen</dc:creator>
  <cp:lastModifiedBy>이지원[ 학부재학 / 컴퓨터융합소프트웨어학과 ]</cp:lastModifiedBy>
  <cp:revision>26</cp:revision>
  <dcterms:created xsi:type="dcterms:W3CDTF">2023-09-20T00:34:59Z</dcterms:created>
  <dcterms:modified xsi:type="dcterms:W3CDTF">2024-05-27T02:56:09Z</dcterms:modified>
</cp:coreProperties>
</file>